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2" r:id="rId6"/>
    <p:sldId id="266" r:id="rId7"/>
    <p:sldId id="295" r:id="rId8"/>
    <p:sldId id="293" r:id="rId9"/>
    <p:sldId id="283" r:id="rId10"/>
    <p:sldId id="264" r:id="rId11"/>
    <p:sldId id="289" r:id="rId12"/>
    <p:sldId id="287" r:id="rId13"/>
    <p:sldId id="268" r:id="rId14"/>
    <p:sldId id="296" r:id="rId15"/>
    <p:sldId id="2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12/19/2025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7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07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6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F9FAFB"/>
                </a:solidFill>
                <a:effectLst/>
                <a:latin typeface="quote-cjk-patch"/>
              </a:rPr>
              <a:t>Implication for Practice:</a:t>
            </a:r>
            <a:r>
              <a:rPr lang="en-US" b="0" i="0" dirty="0">
                <a:solidFill>
                  <a:srgbClr val="F9FAFB"/>
                </a:solidFill>
                <a:effectLst/>
                <a:latin typeface="quote-cjk-patch"/>
              </a:rPr>
              <a:t> This metaparadigm mandates a holistic, person-centered approach, moving beyond a purely biomedical model to consider the full context of the patient's experience.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Von </a:t>
            </a:r>
            <a:r>
              <a:rPr lang="en-US" dirty="0" err="1"/>
              <a:t>Bertalanffy’s</a:t>
            </a:r>
            <a:r>
              <a:rPr lang="en-US" dirty="0"/>
              <a:t> (1968) </a:t>
            </a:r>
            <a:r>
              <a:rPr lang="en-US" b="1" dirty="0"/>
              <a:t>General Systems Theory</a:t>
            </a:r>
            <a:r>
              <a:rPr lang="en-US" dirty="0"/>
              <a:t> provides a framework that links the </a:t>
            </a:r>
            <a:r>
              <a:rPr lang="en-US" b="1" dirty="0"/>
              <a:t>nursing metaparadigm</a:t>
            </a:r>
            <a:r>
              <a:rPr lang="en-US" dirty="0"/>
              <a:t> to practice by translating abstract concepts into functional models. As Fawcett (2005) explains, the metaparadigm offers a global view of nursing, guiding nurses to see patients as whole persons within their life context; an approach that systems theory helps put into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23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0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19" y="741363"/>
            <a:ext cx="5626579" cy="128621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E840D-FAED-31D9-AF31-112670D0FA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761684"/>
            <a:ext cx="5171440" cy="5662230"/>
          </a:xfrm>
          <a:custGeom>
            <a:avLst/>
            <a:gdLst>
              <a:gd name="connsiteX0" fmla="*/ 0 w 5171440"/>
              <a:gd name="connsiteY0" fmla="*/ 5056400 h 5662230"/>
              <a:gd name="connsiteX1" fmla="*/ 3685975 w 5171440"/>
              <a:gd name="connsiteY1" fmla="*/ 5056400 h 5662230"/>
              <a:gd name="connsiteX2" fmla="*/ 3685975 w 5171440"/>
              <a:gd name="connsiteY2" fmla="*/ 5662230 h 5662230"/>
              <a:gd name="connsiteX3" fmla="*/ 0 w 5171440"/>
              <a:gd name="connsiteY3" fmla="*/ 5662230 h 5662230"/>
              <a:gd name="connsiteX4" fmla="*/ 3789884 w 5171440"/>
              <a:gd name="connsiteY4" fmla="*/ 0 h 5662230"/>
              <a:gd name="connsiteX5" fmla="*/ 5171440 w 5171440"/>
              <a:gd name="connsiteY5" fmla="*/ 0 h 5662230"/>
              <a:gd name="connsiteX6" fmla="*/ 5171440 w 5171440"/>
              <a:gd name="connsiteY6" fmla="*/ 5662230 h 5662230"/>
              <a:gd name="connsiteX7" fmla="*/ 3789884 w 5171440"/>
              <a:gd name="connsiteY7" fmla="*/ 5662230 h 5662230"/>
              <a:gd name="connsiteX8" fmla="*/ 3789884 w 5171440"/>
              <a:gd name="connsiteY8" fmla="*/ 5056400 h 5662230"/>
              <a:gd name="connsiteX9" fmla="*/ 5168980 w 5171440"/>
              <a:gd name="connsiteY9" fmla="*/ 5056400 h 5662230"/>
              <a:gd name="connsiteX10" fmla="*/ 5168980 w 5171440"/>
              <a:gd name="connsiteY10" fmla="*/ 4956108 h 5662230"/>
              <a:gd name="connsiteX11" fmla="*/ 3789884 w 5171440"/>
              <a:gd name="connsiteY11" fmla="*/ 4956108 h 5662230"/>
              <a:gd name="connsiteX12" fmla="*/ 0 w 5171440"/>
              <a:gd name="connsiteY12" fmla="*/ 0 h 5662230"/>
              <a:gd name="connsiteX13" fmla="*/ 3685975 w 5171440"/>
              <a:gd name="connsiteY13" fmla="*/ 0 h 5662230"/>
              <a:gd name="connsiteX14" fmla="*/ 3685975 w 5171440"/>
              <a:gd name="connsiteY14" fmla="*/ 4956108 h 5662230"/>
              <a:gd name="connsiteX15" fmla="*/ 0 w 5171440"/>
              <a:gd name="connsiteY15" fmla="*/ 4956108 h 56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1440" h="5662230">
                <a:moveTo>
                  <a:pt x="0" y="5056400"/>
                </a:moveTo>
                <a:lnTo>
                  <a:pt x="3685975" y="5056400"/>
                </a:lnTo>
                <a:lnTo>
                  <a:pt x="3685975" y="5662230"/>
                </a:lnTo>
                <a:lnTo>
                  <a:pt x="0" y="5662230"/>
                </a:lnTo>
                <a:close/>
                <a:moveTo>
                  <a:pt x="3789884" y="0"/>
                </a:moveTo>
                <a:lnTo>
                  <a:pt x="5171440" y="0"/>
                </a:lnTo>
                <a:lnTo>
                  <a:pt x="5171440" y="5662230"/>
                </a:lnTo>
                <a:lnTo>
                  <a:pt x="3789884" y="5662230"/>
                </a:lnTo>
                <a:lnTo>
                  <a:pt x="3789884" y="5056400"/>
                </a:lnTo>
                <a:lnTo>
                  <a:pt x="5168980" y="5056400"/>
                </a:lnTo>
                <a:lnTo>
                  <a:pt x="5168980" y="4956108"/>
                </a:lnTo>
                <a:lnTo>
                  <a:pt x="3789884" y="4956108"/>
                </a:lnTo>
                <a:close/>
                <a:moveTo>
                  <a:pt x="0" y="0"/>
                </a:moveTo>
                <a:lnTo>
                  <a:pt x="3685975" y="0"/>
                </a:lnTo>
                <a:lnTo>
                  <a:pt x="3685975" y="4956108"/>
                </a:lnTo>
                <a:lnTo>
                  <a:pt x="0" y="49561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22983C-26B8-DE15-E309-D0E93B8C6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6160" y="2235200"/>
            <a:ext cx="5628639" cy="4188713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3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725444"/>
            <a:ext cx="11277600" cy="1044253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45360"/>
            <a:ext cx="3342640" cy="3992880"/>
          </a:xfrm>
        </p:spPr>
        <p:txBody>
          <a:bodyPr anchor="t"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236720" y="2236109"/>
            <a:ext cx="7498080" cy="4002131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90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9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18490"/>
            <a:ext cx="737108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6EDC6B-B9AA-A4D9-A782-C38A0F84F63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93378" y="2318490"/>
            <a:ext cx="3731262" cy="3633047"/>
          </a:xfrm>
        </p:spPr>
        <p:txBody>
          <a:bodyPr anchor="t">
            <a:normAutofit/>
          </a:bodyPr>
          <a:lstStyle>
            <a:lvl1pPr marL="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26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2125911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A0AD703-0A43-5323-CCB2-832D424EF2D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151" y="2862479"/>
            <a:ext cx="3672970" cy="3491849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to add text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27B629-9CBE-3ECF-2D88-F07AACD03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1970" y="666985"/>
            <a:ext cx="7497880" cy="5687344"/>
          </a:xfrm>
          <a:custGeom>
            <a:avLst/>
            <a:gdLst>
              <a:gd name="connsiteX0" fmla="*/ 3803282 w 7497880"/>
              <a:gd name="connsiteY0" fmla="*/ 0 h 5687344"/>
              <a:gd name="connsiteX1" fmla="*/ 7497880 w 7497880"/>
              <a:gd name="connsiteY1" fmla="*/ 0 h 5687344"/>
              <a:gd name="connsiteX2" fmla="*/ 7497880 w 7497880"/>
              <a:gd name="connsiteY2" fmla="*/ 4581885 h 5687344"/>
              <a:gd name="connsiteX3" fmla="*/ 3803282 w 7497880"/>
              <a:gd name="connsiteY3" fmla="*/ 4581885 h 5687344"/>
              <a:gd name="connsiteX4" fmla="*/ 0 w 7497880"/>
              <a:gd name="connsiteY4" fmla="*/ 0 h 5687344"/>
              <a:gd name="connsiteX5" fmla="*/ 3699373 w 7497880"/>
              <a:gd name="connsiteY5" fmla="*/ 0 h 5687344"/>
              <a:gd name="connsiteX6" fmla="*/ 3699373 w 7497880"/>
              <a:gd name="connsiteY6" fmla="*/ 4581885 h 5687344"/>
              <a:gd name="connsiteX7" fmla="*/ 2 w 7497880"/>
              <a:gd name="connsiteY7" fmla="*/ 4581885 h 5687344"/>
              <a:gd name="connsiteX8" fmla="*/ 2 w 7497880"/>
              <a:gd name="connsiteY8" fmla="*/ 4679200 h 5687344"/>
              <a:gd name="connsiteX9" fmla="*/ 3699373 w 7497880"/>
              <a:gd name="connsiteY9" fmla="*/ 4679200 h 5687344"/>
              <a:gd name="connsiteX10" fmla="*/ 3699373 w 7497880"/>
              <a:gd name="connsiteY10" fmla="*/ 5679350 h 5687344"/>
              <a:gd name="connsiteX11" fmla="*/ 3803282 w 7497880"/>
              <a:gd name="connsiteY11" fmla="*/ 5679350 h 5687344"/>
              <a:gd name="connsiteX12" fmla="*/ 3803282 w 7497880"/>
              <a:gd name="connsiteY12" fmla="*/ 4679200 h 5687344"/>
              <a:gd name="connsiteX13" fmla="*/ 7497880 w 7497880"/>
              <a:gd name="connsiteY13" fmla="*/ 4679200 h 5687344"/>
              <a:gd name="connsiteX14" fmla="*/ 7497880 w 7497880"/>
              <a:gd name="connsiteY14" fmla="*/ 5687344 h 5687344"/>
              <a:gd name="connsiteX15" fmla="*/ 0 w 7497880"/>
              <a:gd name="connsiteY15" fmla="*/ 5687344 h 56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7880" h="5687344">
                <a:moveTo>
                  <a:pt x="3803282" y="0"/>
                </a:moveTo>
                <a:lnTo>
                  <a:pt x="7497880" y="0"/>
                </a:lnTo>
                <a:lnTo>
                  <a:pt x="7497880" y="4581885"/>
                </a:lnTo>
                <a:lnTo>
                  <a:pt x="3803282" y="4581885"/>
                </a:lnTo>
                <a:close/>
                <a:moveTo>
                  <a:pt x="0" y="0"/>
                </a:moveTo>
                <a:lnTo>
                  <a:pt x="3699373" y="0"/>
                </a:lnTo>
                <a:lnTo>
                  <a:pt x="3699373" y="4581885"/>
                </a:lnTo>
                <a:lnTo>
                  <a:pt x="2" y="4581885"/>
                </a:lnTo>
                <a:lnTo>
                  <a:pt x="2" y="4679200"/>
                </a:lnTo>
                <a:lnTo>
                  <a:pt x="3699373" y="4679200"/>
                </a:lnTo>
                <a:lnTo>
                  <a:pt x="3699373" y="5679350"/>
                </a:lnTo>
                <a:lnTo>
                  <a:pt x="3803282" y="5679350"/>
                </a:lnTo>
                <a:lnTo>
                  <a:pt x="3803282" y="4679200"/>
                </a:lnTo>
                <a:lnTo>
                  <a:pt x="7497880" y="4679200"/>
                </a:lnTo>
                <a:lnTo>
                  <a:pt x="7497880" y="5687344"/>
                </a:lnTo>
                <a:lnTo>
                  <a:pt x="0" y="56873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DD7D93-4C4D-E385-9F8C-40536F0BDE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20XX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99FA72-244D-9DC3-C9B7-E7DAD50A01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5A4F6F-66FD-CDA5-7F8F-F5FD6382C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7734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23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2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lib.phenikaa-uni.edu.vn/bitstream/PNK/381/1/2.%20Contemporary%20Nursing%20Knowlege_Fawcett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monoskop.org/images/7/77/Von_Bertalanffy_Ludwig_General_System_Theory_1968.pdf" TargetMode="External"/><Relationship Id="rId5" Type="http://schemas.openxmlformats.org/officeDocument/2006/relationships/hyperlink" Target="https://doi.org/10.3389/fmed.2022.829762" TargetMode="External"/><Relationship Id="rId4" Type="http://schemas.openxmlformats.org/officeDocument/2006/relationships/hyperlink" Target="https://www.ncbi.nlm.nih.gov/books/NBK560658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301" y="1314111"/>
            <a:ext cx="11265407" cy="1499771"/>
          </a:xfrm>
        </p:spPr>
        <p:txBody>
          <a:bodyPr/>
          <a:lstStyle/>
          <a:p>
            <a:pPr algn="ctr"/>
            <a:r>
              <a:rPr lang="en-US" b="1" i="0" dirty="0">
                <a:solidFill>
                  <a:schemeClr val="tx1"/>
                </a:solidFill>
                <a:effectLst/>
                <a:latin typeface="quote-cjk-patch"/>
              </a:rPr>
              <a:t>Applying Systems Theory to the Nursing Metaparadigm</a:t>
            </a:r>
            <a:br>
              <a:rPr lang="en-US" b="1" i="0" dirty="0">
                <a:solidFill>
                  <a:schemeClr val="tx1"/>
                </a:solidFill>
                <a:effectLst/>
                <a:latin typeface="quote-cjk-patch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A Framework for Holistic Patient Care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8164" b="28164"/>
          <a:stretch/>
        </p:blipFill>
        <p:spPr>
          <a:xfrm>
            <a:off x="419301" y="3241707"/>
            <a:ext cx="11274551" cy="3287971"/>
          </a:xfrm>
        </p:spPr>
      </p:pic>
      <p:pic>
        <p:nvPicPr>
          <p:cNvPr id="2052" name="Picture 4" descr="Visually searched image">
            <a:extLst>
              <a:ext uri="{FF2B5EF4-FFF2-40B4-BE49-F238E27FC236}">
                <a16:creationId xmlns:a16="http://schemas.microsoft.com/office/drawing/2014/main" id="{D13680FE-A12E-7FF3-D5CE-4A73F0EC4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12" y="581067"/>
            <a:ext cx="1319784" cy="13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6A93E959-E68D-08C8-9C1E-5A318B3EF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725444"/>
            <a:ext cx="11277600" cy="508133"/>
          </a:xfrm>
        </p:spPr>
        <p:txBody>
          <a:bodyPr/>
          <a:lstStyle/>
          <a:p>
            <a:pPr algn="l"/>
            <a:r>
              <a:rPr lang="en-CA" b="1" dirty="0">
                <a:solidFill>
                  <a:schemeClr val="tx1"/>
                </a:solidFill>
                <a:effectLst/>
                <a:latin typeface="quote-cjk-patch"/>
              </a:rPr>
              <a:t>Summary: A Unified View</a:t>
            </a:r>
          </a:p>
        </p:txBody>
      </p:sp>
      <p:sp>
        <p:nvSpPr>
          <p:cNvPr id="8" name="Content Placeholder 32">
            <a:extLst>
              <a:ext uri="{FF2B5EF4-FFF2-40B4-BE49-F238E27FC236}">
                <a16:creationId xmlns:a16="http://schemas.microsoft.com/office/drawing/2014/main" id="{0A7090F3-42B4-341F-4D2E-B602D727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319842"/>
            <a:ext cx="11287759" cy="510407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Systems Theory provides a powerful lens for understanding the Nursing Metaparadigm.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It demonstrates that the four concepts are not separate, but are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 interrelated parts of a single, dynamic nursing process system.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The nurse's role is to assess, intervene, and evaluate within this complex, living system to promote stability, growth, and health.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32C6-AEE4-A451-A3C8-7C2C8E2A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0880"/>
            <a:ext cx="11267440" cy="473686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>
                <a:solidFill>
                  <a:schemeClr val="tx1"/>
                </a:solidFill>
                <a:effectLst/>
                <a:latin typeface="quote-cjk-patch"/>
              </a:rPr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443D9-BCAD-2F33-9DE7-54605EFCC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11481758" cy="489980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Fawcett, J. (2006). </a:t>
            </a:r>
            <a:r>
              <a:rPr lang="en-C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Contemporary nursing knowledge: Analysis and evaluation of nursing models and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C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theories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(2nd ed.). F. A. Davis Company. </a:t>
            </a:r>
            <a:r>
              <a:rPr lang="en-CA" sz="1800" u="sng" dirty="0">
                <a:solidFill>
                  <a:srgbClr val="8282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https://dlib.phenikaa-uni.edu.vn/bitstream/PNK/381/1/2.%20Contemporary%20Nursing%20Knowlege_Fawcett.</a:t>
            </a:r>
            <a:r>
              <a:rPr lang="en-CA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CA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</a:t>
            </a:r>
            <a:endParaRPr lang="en-C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Hannoodee, S., &amp; Dhamoon, A. S. (2025). </a:t>
            </a:r>
            <a:r>
              <a:rPr lang="en-C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Nursing Neuman systems model.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C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StatPearls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[Internet].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StatPearls Publishing. </a:t>
            </a:r>
            <a:r>
              <a:rPr lang="nl-N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https://www.ncbi.nlm.nih.gov/books/NBK560658/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Ma, Y., Wang, A., Lou, Y., Peng, D., Jiang, Z., &amp; Xia, T. (2022).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Effects of frailty on outcomes following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surgery among patients with hip fractures: A systematic review and meta-analysis. </a:t>
            </a:r>
            <a:r>
              <a:rPr lang="en-C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Frontiers in Medicine, 9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829762. </a:t>
            </a:r>
            <a:r>
              <a:rPr lang="en-CA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https://doi.org/10.3389/fmed.2022.829762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Bertalanffy, L. (1968). </a:t>
            </a:r>
            <a:r>
              <a:rPr lang="en-C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system theory: Foundations, development, applications.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George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Braziller. </a:t>
            </a:r>
            <a:r>
              <a:rPr lang="en-CA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https://monoskop.org/images/7/77/Von_Bertalanffy_Ludwig_General_System_Theory_1968.pdf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045D6AF-532B-394C-0C6F-38B6628C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5"/>
            <a:ext cx="3672970" cy="112523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9B25D-9615-9332-C32E-4F458417E1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CA" sz="1800" spc="75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Ekundayo Adelaja</a:t>
            </a:r>
            <a:endParaRPr lang="en-CA" sz="1800" spc="75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CA" sz="1800" spc="75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Beal University Canada</a:t>
            </a:r>
            <a:endParaRPr lang="en-CA" sz="1800" spc="75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CA" sz="1800" spc="75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 220: Professional Nursing</a:t>
            </a:r>
            <a:endParaRPr lang="en-CA" sz="1800" spc="75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CA" sz="1800" spc="75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Miranda Bevilacqua</a:t>
            </a:r>
            <a:endParaRPr lang="en-CA" sz="1800" spc="75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CA" sz="1800" spc="75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November 11, 2025.</a:t>
            </a:r>
            <a:endParaRPr lang="en-CA" sz="1800" spc="75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3" name="Picture Placeholder 22" descr="A group of people giving each other a high five">
            <a:extLst>
              <a:ext uri="{FF2B5EF4-FFF2-40B4-BE49-F238E27FC236}">
                <a16:creationId xmlns:a16="http://schemas.microsoft.com/office/drawing/2014/main" id="{D92A2E6E-E7AB-92FB-0E6F-133483021C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6095" r="6095"/>
          <a:stretch/>
        </p:blipFill>
        <p:spPr/>
      </p:pic>
    </p:spTree>
    <p:extLst>
      <p:ext uri="{BB962C8B-B14F-4D97-AF65-F5344CB8AC3E}">
        <p14:creationId xmlns:p14="http://schemas.microsoft.com/office/powerpoint/2010/main" val="277095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079"/>
            <a:ext cx="6374921" cy="94718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quote-cjk-patch"/>
              </a:rPr>
              <a:t>What is the Nursing Metaparadigm?</a:t>
            </a:r>
            <a:br>
              <a:rPr lang="en-US" b="1" dirty="0">
                <a:solidFill>
                  <a:schemeClr val="tx1"/>
                </a:solidFill>
                <a:effectLst/>
                <a:latin typeface="quote-cjk-patch"/>
              </a:rPr>
            </a:b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1" y="1682150"/>
            <a:ext cx="6305908" cy="4097547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effectLst/>
                <a:latin typeface="quote-cjk-patch"/>
              </a:rPr>
              <a:t>What is the Nursing Metaparadigm?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The four fundamental concepts that define nursing practice and knowledge </a:t>
            </a:r>
            <a:r>
              <a:rPr lang="en-CA" dirty="0"/>
              <a:t>(Fawcett, 2006, p. 6).</a:t>
            </a:r>
            <a:endParaRPr lang="en-US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They provide a holistic perspective for understanding the patient and their health needs.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The four concepts are: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Person: The recipient of care (individual, family, community).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Environment: The internal and external surroundings that affect the person.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Health: The holistic state of well-being of the person.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Nursing</a:t>
            </a:r>
            <a:r>
              <a:rPr lang="en-US" b="1" i="0" dirty="0">
                <a:solidFill>
                  <a:schemeClr val="tx1"/>
                </a:solidFill>
                <a:effectLst/>
                <a:latin typeface="quote-cjk-patch"/>
              </a:rPr>
              <a:t>: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The actions, attributes, and science of the professional nurse.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D1CD42B-F0D2-027F-F30C-3CDFAD901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7"/>
          <a:stretch/>
        </p:blipFill>
        <p:spPr bwMode="auto">
          <a:xfrm>
            <a:off x="7008903" y="713232"/>
            <a:ext cx="4725896" cy="49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08" y="2963230"/>
            <a:ext cx="11577512" cy="458849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>
                <a:solidFill>
                  <a:schemeClr val="tx1"/>
                </a:solidFill>
                <a:effectLst/>
                <a:latin typeface="quote-cjk-patch"/>
              </a:rPr>
              <a:t>What is Systems Theory?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E5243-910E-0B1C-3A89-FB354E8AE54C}"/>
              </a:ext>
            </a:extLst>
          </p:cNvPr>
          <p:cNvSpPr txBox="1"/>
          <p:nvPr/>
        </p:nvSpPr>
        <p:spPr>
          <a:xfrm>
            <a:off x="258792" y="3435921"/>
            <a:ext cx="112443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quote-cjk-patch"/>
              </a:rPr>
              <a:t>A foundational theory from general science that explains the structure and behavior of complex wholes (von Bertalanffy, 1968).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quote-cjk-patch"/>
              </a:rPr>
              <a:t>Main Ideas: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quote-cjk-patch"/>
              </a:rPr>
              <a:t>All</a:t>
            </a:r>
            <a:r>
              <a:rPr lang="en-US" i="0" dirty="0">
                <a:effectLst/>
                <a:latin typeface="quote-cjk-patch"/>
              </a:rPr>
              <a:t> parts of a system are connected and influence each other to work as a whole.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quote-cjk-patch"/>
              </a:rPr>
              <a:t>Smaller subsystems exist within larger ones, each serving a specific role.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quote-cjk-patch"/>
              </a:rPr>
              <a:t>Systems take in, process, and release energy or information to function effectively.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quote-cjk-patch"/>
              </a:rPr>
              <a:t>They adapt and maintain balance by learning from feedback and adjusting to change.</a:t>
            </a:r>
            <a:endParaRPr lang="en-US" b="0" i="0" dirty="0"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quote-cjk-patch"/>
              </a:rPr>
              <a:t>Interconnection to Nursing:</a:t>
            </a:r>
            <a:r>
              <a:rPr lang="en-US" b="0" i="0" dirty="0">
                <a:effectLst/>
                <a:latin typeface="quote-cjk-patch"/>
              </a:rPr>
              <a:t> This theory provides the "how" for the metaparadigm's "what," offering a structured lens to understand the dynamic interactions between Person, Environment, Health, and Nursing.</a:t>
            </a:r>
          </a:p>
          <a:p>
            <a:br>
              <a:rPr lang="en-US" dirty="0"/>
            </a:br>
            <a:endParaRPr lang="en-CA" dirty="0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5541EE9E-C315-A8CA-8849-9ACC948C7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713232"/>
            <a:ext cx="3794760" cy="22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6CF7-69F4-F432-4747-28EF15528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862833"/>
            <a:ext cx="7611565" cy="577778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/>
                <a:latin typeface="quote-cjk-patch"/>
              </a:rPr>
              <a:t>The Person as an Open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82E89-DB15-6D26-7098-DA9792B0B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736" y="2044460"/>
            <a:ext cx="7611565" cy="4319698"/>
          </a:xfrm>
        </p:spPr>
        <p:txBody>
          <a:bodyPr/>
          <a:lstStyle/>
          <a:p>
            <a:r>
              <a:rPr lang="en-US" dirty="0"/>
              <a:t>Hannoodee and Dhamoon (2025) describe the Neuman Systems Model as a holistic framework emphasizing patient stability through the identification and reduction of stressors.</a:t>
            </a:r>
            <a:endParaRPr lang="en-CA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chemeClr val="tx1"/>
                </a:solidFill>
                <a:effectLst/>
                <a:latin typeface="quote-cjk-patch"/>
              </a:rPr>
              <a:t>The </a:t>
            </a:r>
            <a:r>
              <a:rPr lang="en-CA" i="0" dirty="0">
                <a:solidFill>
                  <a:schemeClr val="tx1"/>
                </a:solidFill>
                <a:effectLst/>
                <a:latin typeface="quote-cjk-patch"/>
              </a:rPr>
              <a:t>Person is an open system </a:t>
            </a:r>
            <a:r>
              <a:rPr lang="en-CA" b="0" i="0" dirty="0">
                <a:solidFill>
                  <a:schemeClr val="tx1"/>
                </a:solidFill>
                <a:effectLst/>
                <a:latin typeface="quote-cjk-patch"/>
              </a:rPr>
              <a:t>constantly interacting with the environment.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i="0" dirty="0">
                <a:solidFill>
                  <a:schemeClr val="tx1"/>
                </a:solidFill>
                <a:effectLst/>
                <a:latin typeface="quote-cjk-patch"/>
              </a:rPr>
              <a:t>Inputs: </a:t>
            </a:r>
            <a:r>
              <a:rPr lang="fr-FR" i="0" dirty="0">
                <a:solidFill>
                  <a:schemeClr val="tx1"/>
                </a:solidFill>
                <a:effectLst/>
                <a:latin typeface="quote-cjk-patch"/>
              </a:rPr>
              <a:t>Oxygen, nutrients, information, social support, stressors.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i="0" dirty="0">
                <a:solidFill>
                  <a:schemeClr val="tx1"/>
                </a:solidFill>
                <a:effectLst/>
                <a:latin typeface="quote-cjk-patch"/>
              </a:rPr>
              <a:t>Throughput: The body and mind process inputs. Biological (metabolism, immune response), psychological (coping), social (communication) processes</a:t>
            </a:r>
            <a:r>
              <a:rPr lang="en-CA" i="0" dirty="0">
                <a:solidFill>
                  <a:srgbClr val="F9FAFB"/>
                </a:solidFill>
                <a:effectLst/>
                <a:latin typeface="quote-cjk-patch"/>
              </a:rPr>
              <a:t>.</a:t>
            </a:r>
            <a:endParaRPr lang="en-CA" i="0" dirty="0">
              <a:solidFill>
                <a:schemeClr val="tx1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i="0" dirty="0">
                <a:solidFill>
                  <a:schemeClr val="tx1"/>
                </a:solidFill>
                <a:effectLst/>
                <a:latin typeface="quote-cjk-patch"/>
              </a:rPr>
              <a:t>Outputs: Physical activity, communication, waste products, behaviors.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i="0" dirty="0">
                <a:solidFill>
                  <a:schemeClr val="tx1"/>
                </a:solidFill>
                <a:effectLst/>
                <a:latin typeface="quote-cjk-patch"/>
              </a:rPr>
              <a:t>Subsystems</a:t>
            </a:r>
            <a:r>
              <a:rPr lang="en-CA" b="1" i="0" dirty="0">
                <a:solidFill>
                  <a:schemeClr val="tx1"/>
                </a:solidFill>
                <a:effectLst/>
                <a:latin typeface="quote-cjk-patch"/>
              </a:rPr>
              <a:t>:</a:t>
            </a:r>
            <a:r>
              <a:rPr lang="en-CA" b="0" i="0" dirty="0">
                <a:solidFill>
                  <a:schemeClr val="tx1"/>
                </a:solidFill>
                <a:effectLst/>
                <a:latin typeface="quote-cjk-patch"/>
              </a:rPr>
              <a:t> Biological (cardiovascular, nervous), psychological, social, and spiritual systems.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/>
                </a:solidFill>
                <a:effectLst/>
                <a:latin typeface="quote-cjk-patch"/>
              </a:rPr>
              <a:t>Impact on Practice: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Assessment must evaluate all subsystems and their interactions, not just the presenting problem.</a:t>
            </a:r>
          </a:p>
          <a:p>
            <a:br>
              <a:rPr lang="en-CA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Placeholder 20" descr="A person in a white coat with a stethoscope around her neck">
            <a:extLst>
              <a:ext uri="{FF2B5EF4-FFF2-40B4-BE49-F238E27FC236}">
                <a16:creationId xmlns:a16="http://schemas.microsoft.com/office/drawing/2014/main" id="{244AC564-6A07-A90A-B027-67CD2423BB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54" b="354"/>
          <a:stretch/>
        </p:blipFill>
        <p:spPr>
          <a:xfrm>
            <a:off x="8272732" y="650240"/>
            <a:ext cx="3482386" cy="5713918"/>
          </a:xfrm>
        </p:spPr>
      </p:pic>
    </p:spTree>
    <p:extLst>
      <p:ext uri="{BB962C8B-B14F-4D97-AF65-F5344CB8AC3E}">
        <p14:creationId xmlns:p14="http://schemas.microsoft.com/office/powerpoint/2010/main" val="160530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18A4-5020-A570-BAAC-71C22849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3" y="670560"/>
            <a:ext cx="8908210" cy="1745667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/>
                <a:latin typeface="quote-cjk-patch"/>
              </a:rPr>
              <a:t>The Environment as Multiple Interacting Systems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75E86-FFB0-87BC-084C-C72891615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" y="1886053"/>
            <a:ext cx="7323826" cy="423128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The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Environment 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is not a single entity but a series of nested and overlapping systems </a:t>
            </a:r>
            <a:r>
              <a:rPr lang="en-CA" dirty="0"/>
              <a:t>(von Bertalanffy, 1968).</a:t>
            </a:r>
            <a:endParaRPr lang="en-US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/>
                </a:solidFill>
                <a:effectLst/>
                <a:latin typeface="quote-cjk-patch"/>
              </a:rPr>
              <a:t>Subsystems of the Environment:</a:t>
            </a:r>
            <a:endParaRPr lang="en-US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chemeClr val="tx1"/>
                </a:solidFill>
                <a:effectLst/>
                <a:latin typeface="quote-cjk-patch"/>
              </a:rPr>
              <a:t>Internal Environment: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The person's physiological and psychological state.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chemeClr val="tx1"/>
                </a:solidFill>
                <a:effectLst/>
                <a:latin typeface="quote-cjk-patch"/>
              </a:rPr>
              <a:t>Microsystem Environment: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Immediate Surroundings (Home, family, work).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chemeClr val="tx1"/>
                </a:solidFill>
                <a:effectLst/>
                <a:latin typeface="quote-cjk-patch"/>
              </a:rPr>
              <a:t>Distal Environment: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Community, healthcare system, culture, economy.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A change in any environmental subsystem (e.g., loss of a job) can be an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input 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that affects the person's system.</a:t>
            </a:r>
          </a:p>
          <a:p>
            <a:r>
              <a:rPr lang="en-US" b="1" i="0" dirty="0">
                <a:solidFill>
                  <a:schemeClr val="tx1"/>
                </a:solidFill>
                <a:effectLst/>
                <a:latin typeface="quote-cjk-patch"/>
              </a:rPr>
              <a:t>Impact on Practice: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Nurses must assess beyond the hospital room to identify environmental inputs that facilitate or impede health.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80" name="Picture 8" descr="A system interacts with its environment by observing phenomena and... |  Download Scientific Diagram">
            <a:extLst>
              <a:ext uri="{FF2B5EF4-FFF2-40B4-BE49-F238E27FC236}">
                <a16:creationId xmlns:a16="http://schemas.microsoft.com/office/drawing/2014/main" id="{3966C16D-B98B-B700-A241-7BBA9939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27" y="1882384"/>
            <a:ext cx="4520239" cy="38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2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92" y="754812"/>
            <a:ext cx="11355238" cy="547777"/>
          </a:xfrm>
          <a:noFill/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/>
                <a:latin typeface="quote-cjk-patch"/>
              </a:rPr>
              <a:t>Health as a Dynamic State of the System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92" y="1302589"/>
            <a:ext cx="11260348" cy="4925683"/>
          </a:xfrm>
          <a:noFill/>
        </p:spPr>
        <p:txBody>
          <a:bodyPr anchor="t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Health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is the state of the entire person-system; it is a continuous process of adaptation.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It represents a state of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dynamic equilibrium 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(homeostasis) where the system can effectively manage inputs and stressors.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Illness represents a state of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entropy</a:t>
            </a:r>
            <a:r>
              <a:rPr lang="en-US" dirty="0">
                <a:solidFill>
                  <a:schemeClr val="tx1"/>
                </a:solidFill>
                <a:latin typeface="quote-cjk-patch"/>
              </a:rPr>
              <a:t>; 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system disorganization and instability.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Nursing aims to foster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negative entropy</a:t>
            </a:r>
            <a:r>
              <a:rPr lang="en-US" dirty="0">
                <a:solidFill>
                  <a:schemeClr val="tx1"/>
                </a:solidFill>
                <a:latin typeface="quote-cjk-patch"/>
              </a:rPr>
              <a:t>; 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increasing order and stability through energy input (care).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High-level wellness exists when the system has the energy and adaptability to grow and thrive.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/>
                </a:solidFill>
                <a:effectLst/>
                <a:latin typeface="quote-cjk-patch"/>
              </a:rPr>
              <a:t>Impact on Practice: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Goals shift from merely "curing" to "promoting stability, adaptation, and growth.</a:t>
            </a:r>
          </a:p>
          <a:p>
            <a:pPr algn="l"/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F0FD1A0-C075-EE18-B3AE-363C242D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0880"/>
            <a:ext cx="11267440" cy="50819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effectLst/>
                <a:latin typeface="quote-cjk-patch"/>
              </a:rPr>
              <a:t>Nursing as the Regulator and Processor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C987B03-58AE-7E8A-A1C7-83569FBB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337095"/>
            <a:ext cx="11267440" cy="4483314"/>
          </a:xfrm>
          <a:noFill/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Nursing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is the external (and sometimes internal) force that helps regulate the person-system.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The nurse provides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planned inputs 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(medications, education, emotional support).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The nurse facilitates effective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throughput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(e.g., helping a patient understand and process a new diagnosis).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The goal is to achieve a positive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output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(improved health status, self-care ability).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Process: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Assess system disorganization (inputs, throughputs, outputs).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Diagnose points of breakdown.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i="0" dirty="0">
                <a:solidFill>
                  <a:schemeClr val="tx1"/>
                </a:solidFill>
                <a:effectLst/>
                <a:latin typeface="quote-cjk-patch"/>
              </a:rPr>
              <a:t>Plan specific, goal-oriented interventions.</a:t>
            </a:r>
            <a:endParaRPr lang="en-US" i="0" dirty="0">
              <a:solidFill>
                <a:schemeClr val="tx1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Intervene with targeted inputs (e.g., medication, education, advocacy).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Evaluate 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outputs and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feedback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to adjust the care plan.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/>
                </a:solidFill>
                <a:effectLst/>
                <a:latin typeface="quote-cjk-patch"/>
              </a:rPr>
              <a:t>Impact on Practice: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The nurse's role is explicitly defined as a proactive, analytical system regulator.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BA544F6-BF8C-2C87-3906-146BEDB4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42" y="614898"/>
            <a:ext cx="10987983" cy="12139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quote-cjk-patch"/>
              </a:rPr>
              <a:t>Clinical Application: A Systems View of Post-Surgical Recovery</a:t>
            </a:r>
            <a:br>
              <a:rPr lang="en-US" b="1" dirty="0">
                <a:solidFill>
                  <a:schemeClr val="tx1"/>
                </a:solidFill>
                <a:effectLst/>
                <a:latin typeface="quote-cjk-patch"/>
              </a:rPr>
            </a:br>
            <a:br>
              <a:rPr lang="en-US" b="1" dirty="0">
                <a:solidFill>
                  <a:schemeClr val="tx1"/>
                </a:solidFill>
                <a:effectLst/>
                <a:latin typeface="quote-cjk-patch"/>
              </a:rPr>
            </a:br>
            <a:endParaRPr lang="en-US" b="1" dirty="0">
              <a:solidFill>
                <a:schemeClr val="tx1"/>
              </a:solidFill>
              <a:effectLst/>
              <a:latin typeface="quote-cjk-patch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442" y="1152144"/>
            <a:ext cx="10987983" cy="5420142"/>
          </a:xfrm>
          <a:noFill/>
        </p:spPr>
        <p:txBody>
          <a:bodyPr>
            <a:normAutofit fontScale="92500" lnSpcReduction="10000"/>
          </a:bodyPr>
          <a:lstStyle/>
          <a:p>
            <a:pPr algn="l"/>
            <a:br>
              <a:rPr lang="en-US" dirty="0">
                <a:solidFill>
                  <a:schemeClr val="tx1"/>
                </a:solidFill>
              </a:rPr>
            </a:b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Situation: Mr. Lee, 72, following hip replacement surgery.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Person System: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effectLst/>
                <a:latin typeface="quote-cjk-patch"/>
              </a:rPr>
              <a:t>Subsystems: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 Biological (pain, immobility), Psychological (fear of falling), Social (lives alone).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Environmental Inputs: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effectLst/>
                <a:latin typeface="quote-cjk-patch"/>
              </a:rPr>
              <a:t>Microsystem: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 Home with stairs; daughter's support.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effectLst/>
                <a:latin typeface="quote-cjk-patch"/>
              </a:rPr>
              <a:t>Macrosystem: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 Access to home health services.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Health State: Dynamic equilibrium is disrupted (entropy high).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Nursing Interventions (Regulatory Inputs):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Pain management, physical therapy, patient education, arranging home health.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Feedback Loop: Mr. Lee's reported pain level and demonstrated mobility (outputs) guide medication and therapy adjustments.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Evidence: 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Research shows that systems-based, multidisciplinary care plans significantly reduce fall rates and improve functional outcomes in elderly post-surgical patients </a:t>
            </a:r>
            <a:r>
              <a:rPr lang="en-CA" dirty="0"/>
              <a:t>(Ma et al., 2022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).</a:t>
            </a:r>
          </a:p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0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D715DBBC-70C2-E94B-9B03-12910F0B5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53" y="741363"/>
            <a:ext cx="11260345" cy="46633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/>
                <a:latin typeface="quote-cjk-patch"/>
              </a:rPr>
              <a:t> A Change in One Part Affects the Whole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D3AEB1C4-FB60-9B8E-5A02-0BCD2B6E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319842"/>
            <a:ext cx="6769607" cy="524459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Systems Theory provides a robust, interdisciplinary framework that gives functional structure to the nursing metaparadigm.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Clinical Example: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A change in the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Person's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biological subsystem (e.g., a diabetes diagnosis).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Affects their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Health 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and requires new self-care behaviors.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This changes their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Environment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(diet at home, frequent clinic visits).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This necessitates </a:t>
            </a:r>
            <a:r>
              <a:rPr lang="en-US" i="0" dirty="0">
                <a:solidFill>
                  <a:schemeClr val="tx1"/>
                </a:solidFill>
                <a:effectLst/>
                <a:latin typeface="quote-cjk-patch"/>
              </a:rPr>
              <a:t>Nursing</a:t>
            </a: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 interventions (education, support) to help the entire system adapt.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quote-cjk-patch"/>
              </a:rPr>
              <a:t>The integration of these theories is not just academic; it is essential for delivering safe, effective, and truly person-centered care in an increasingly complex healthcare environment.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14DFDCE-FD37-325B-5FAA-57263143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1179314"/>
            <a:ext cx="4288535" cy="538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92FA216-89F1-D24A-798A-01C3DAD958A0}"/>
              </a:ext>
            </a:extLst>
          </p:cNvPr>
          <p:cNvSpPr/>
          <p:nvPr/>
        </p:nvSpPr>
        <p:spPr>
          <a:xfrm>
            <a:off x="4343400" y="6254496"/>
            <a:ext cx="338328" cy="1463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4424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Dividend design</Template>
  <TotalTime>1244</TotalTime>
  <Words>1399</Words>
  <Application>Microsoft Office PowerPoint</Application>
  <PresentationFormat>Widescreen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 MT</vt:lpstr>
      <vt:lpstr>quote-cjk-patch</vt:lpstr>
      <vt:lpstr>Times New Roman</vt:lpstr>
      <vt:lpstr>Wingdings 2</vt:lpstr>
      <vt:lpstr>DividendVTI</vt:lpstr>
      <vt:lpstr>Applying Systems Theory to the Nursing Metaparadigm A Framework for Holistic Patient Care</vt:lpstr>
      <vt:lpstr>What is the Nursing Metaparadigm?  </vt:lpstr>
      <vt:lpstr>What is Systems Theory?</vt:lpstr>
      <vt:lpstr>The Person as an Open System</vt:lpstr>
      <vt:lpstr>The Environment as Multiple Interacting Systems</vt:lpstr>
      <vt:lpstr>Health as a Dynamic State of the System</vt:lpstr>
      <vt:lpstr>Nursing as the Regulator and Processor</vt:lpstr>
      <vt:lpstr>Clinical Application: A Systems View of Post-Surgical Recovery  </vt:lpstr>
      <vt:lpstr> A Change in One Part Affects the Whole</vt:lpstr>
      <vt:lpstr>Summary: A Unified View</vt:lpstr>
      <vt:lpstr>References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Ekundayo Adelaja</dc:creator>
  <cp:lastModifiedBy>Ekundayo Adelaja</cp:lastModifiedBy>
  <cp:revision>25</cp:revision>
  <dcterms:created xsi:type="dcterms:W3CDTF">2025-11-10T17:59:06Z</dcterms:created>
  <dcterms:modified xsi:type="dcterms:W3CDTF">2025-12-19T19:23:24Z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